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56"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74" y="2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7E3444-92B8-4C33-B7C0-135201502BC0}" type="datetimeFigureOut">
              <a:rPr lang="en-US" smtClean="0"/>
              <a:t>4/14/2015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B2FC9-5EA5-4F7C-B0F4-E04E0E489710}" type="slidenum">
              <a:rPr lang="en-US" smtClean="0"/>
              <a:t>‹#›</a:t>
            </a:fld>
            <a:endParaRPr lang="en-US"/>
          </a:p>
        </p:txBody>
      </p:sp>
    </p:spTree>
    <p:extLst>
      <p:ext uri="{BB962C8B-B14F-4D97-AF65-F5344CB8AC3E}">
        <p14:creationId xmlns:p14="http://schemas.microsoft.com/office/powerpoint/2010/main" val="2817572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ABD807-D102-4470-8840-F922FD251BED}" type="datetime1">
              <a:rPr lang="en-US" smtClean="0"/>
              <a:t>4/14/2015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3440166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30082-7650-4CA8-AB6E-ED6399BB1DA4}" type="datetime1">
              <a:rPr lang="en-US" smtClean="0"/>
              <a:t>4/14/2015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44428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86C5A-2ED6-4286-9716-354EA5036687}" type="datetime1">
              <a:rPr lang="en-US" smtClean="0"/>
              <a:t>4/14/2015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262598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A7443-B5B5-4487-8318-1E2378E893C7}" type="datetime1">
              <a:rPr lang="en-US" smtClean="0"/>
              <a:t>4/14/2015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136226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B8208-5176-43D1-AEAA-DCE34B2074E9}" type="datetime1">
              <a:rPr lang="en-US" smtClean="0"/>
              <a:t>4/14/2015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110086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63C4D3-372A-4C1B-BCDB-9521B2BDD040}" type="datetime1">
              <a:rPr lang="en-US" smtClean="0"/>
              <a:t>4/14/2015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2211783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1A959C-5DCD-4119-BBA9-E775CA1338D3}" type="datetime1">
              <a:rPr lang="en-US" smtClean="0"/>
              <a:t>4/14/2015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4084377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C384DF-73FF-4C62-BA17-4C0139CE9EE7}" type="datetime1">
              <a:rPr lang="en-US" smtClean="0"/>
              <a:t>4/14/2015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134601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D24EB-0B46-43F4-9C4C-8E3AEDB237B2}" type="datetime1">
              <a:rPr lang="en-US" smtClean="0"/>
              <a:t>4/14/2015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16844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3FE1D-6366-4CB9-B5B4-A8B2005541ED}" type="datetime1">
              <a:rPr lang="en-US" smtClean="0"/>
              <a:t>4/14/2015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2115039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16FBD4-0D8D-4D6C-A8F9-2D1F05120800}" type="datetime1">
              <a:rPr lang="en-US" smtClean="0"/>
              <a:t>4/14/2015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B88B8-FD4E-4C86-BF5C-04DA8C132C3B}" type="slidenum">
              <a:rPr lang="en-US" smtClean="0"/>
              <a:t>‹#›</a:t>
            </a:fld>
            <a:endParaRPr lang="en-US" dirty="0"/>
          </a:p>
        </p:txBody>
      </p:sp>
    </p:spTree>
    <p:extLst>
      <p:ext uri="{BB962C8B-B14F-4D97-AF65-F5344CB8AC3E}">
        <p14:creationId xmlns:p14="http://schemas.microsoft.com/office/powerpoint/2010/main" val="405909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8CDAB-2C5F-4E97-8732-B102C862553C}" type="datetime1">
              <a:rPr lang="en-US" smtClean="0"/>
              <a:t>4/14/2015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B88B8-FD4E-4C86-BF5C-04DA8C132C3B}" type="slidenum">
              <a:rPr lang="en-US" smtClean="0"/>
              <a:t>‹#›</a:t>
            </a:fld>
            <a:endParaRPr lang="en-US" dirty="0"/>
          </a:p>
        </p:txBody>
      </p:sp>
    </p:spTree>
    <p:extLst>
      <p:ext uri="{BB962C8B-B14F-4D97-AF65-F5344CB8AC3E}">
        <p14:creationId xmlns:p14="http://schemas.microsoft.com/office/powerpoint/2010/main" val="4029946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linklist.com/reviews/ipiccy"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19656319"/>
              </p:ext>
            </p:extLst>
          </p:nvPr>
        </p:nvGraphicFramePr>
        <p:xfrm>
          <a:off x="381000" y="228600"/>
          <a:ext cx="8229600" cy="1239108"/>
        </p:xfrm>
        <a:graphic>
          <a:graphicData uri="http://schemas.openxmlformats.org/drawingml/2006/table">
            <a:tbl>
              <a:tblPr firstRow="1" firstCol="1" bandRow="1"/>
              <a:tblGrid>
                <a:gridCol w="981102"/>
                <a:gridCol w="7248498"/>
              </a:tblGrid>
              <a:tr h="1239108">
                <a:tc>
                  <a:txBody>
                    <a:bodyPr/>
                    <a:lstStyle/>
                    <a:p>
                      <a:pPr marL="0" marR="0">
                        <a:lnSpc>
                          <a:spcPct val="115000"/>
                        </a:lnSpc>
                        <a:spcBef>
                          <a:spcPts val="0"/>
                        </a:spcBef>
                        <a:spcAft>
                          <a:spcPts val="0"/>
                        </a:spcAft>
                      </a:pPr>
                      <a:r>
                        <a:rPr lang="en-US" sz="1200" b="1" dirty="0">
                          <a:effectLst/>
                          <a:latin typeface="Calibri"/>
                          <a:ea typeface="Calibri"/>
                          <a:cs typeface="Times New Roman"/>
                        </a:rPr>
                        <a:t>REMEMBER</a:t>
                      </a:r>
                      <a:endParaRPr lang="en-US" sz="1000" dirty="0">
                        <a:effectLst/>
                        <a:latin typeface="Calibri"/>
                        <a:ea typeface="Calibri"/>
                        <a:cs typeface="Times New Roman"/>
                      </a:endParaRPr>
                    </a:p>
                    <a:p>
                      <a:pPr marL="0" marR="0">
                        <a:lnSpc>
                          <a:spcPct val="115000"/>
                        </a:lnSpc>
                        <a:spcBef>
                          <a:spcPts val="0"/>
                        </a:spcBef>
                        <a:spcAft>
                          <a:spcPts val="0"/>
                        </a:spcAft>
                      </a:pPr>
                      <a:r>
                        <a:rPr lang="en-US" sz="1200" b="1" dirty="0">
                          <a:effectLst/>
                          <a:latin typeface="Calibri"/>
                          <a:ea typeface="Calibri"/>
                          <a:cs typeface="Times New Roman"/>
                        </a:rPr>
                        <a:t> </a:t>
                      </a:r>
                      <a:endParaRPr lang="en-US" sz="1000" dirty="0">
                        <a:effectLst/>
                        <a:latin typeface="Calibri"/>
                        <a:ea typeface="Calibri"/>
                        <a:cs typeface="Times New Roman"/>
                      </a:endParaRPr>
                    </a:p>
                    <a:p>
                      <a:pPr marL="0" marR="0">
                        <a:lnSpc>
                          <a:spcPct val="115000"/>
                        </a:lnSpc>
                        <a:spcBef>
                          <a:spcPts val="0"/>
                        </a:spcBef>
                        <a:spcAft>
                          <a:spcPts val="0"/>
                        </a:spcAft>
                      </a:pPr>
                      <a:r>
                        <a:rPr lang="en-US" sz="1200" b="1" dirty="0">
                          <a:effectLst/>
                          <a:latin typeface="Calibri"/>
                          <a:ea typeface="Calibri"/>
                          <a:cs typeface="Times New Roman"/>
                        </a:rPr>
                        <a:t> </a:t>
                      </a:r>
                      <a:endParaRPr lang="en-US" sz="1000" dirty="0">
                        <a:effectLst/>
                        <a:latin typeface="Calibri"/>
                        <a:ea typeface="Calibri"/>
                        <a:cs typeface="Times New Roman"/>
                      </a:endParaRPr>
                    </a:p>
                    <a:p>
                      <a:pPr marL="0" marR="0" algn="ctr">
                        <a:lnSpc>
                          <a:spcPct val="115000"/>
                        </a:lnSpc>
                        <a:spcBef>
                          <a:spcPts val="0"/>
                        </a:spcBef>
                        <a:spcAft>
                          <a:spcPts val="0"/>
                        </a:spcAft>
                      </a:pPr>
                      <a:r>
                        <a:rPr lang="en-US" sz="1000" dirty="0">
                          <a:effectLst/>
                          <a:latin typeface="Calibri"/>
                          <a:ea typeface="Calibri"/>
                          <a:cs typeface="Times New Roman"/>
                        </a:rPr>
                        <a:t> </a:t>
                      </a:r>
                    </a:p>
                  </a:txBody>
                  <a:tcPr marL="61107" marR="6110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Wingdings"/>
                        <a:buChar char=""/>
                      </a:pPr>
                      <a:r>
                        <a:rPr lang="en-US" sz="1800" b="1" u="sng" dirty="0">
                          <a:effectLst/>
                          <a:latin typeface="Bauhaus 93"/>
                          <a:ea typeface="Calibri"/>
                          <a:cs typeface="Aharoni"/>
                        </a:rPr>
                        <a:t>A</a:t>
                      </a:r>
                      <a:r>
                        <a:rPr lang="en-US" sz="1400" b="1" dirty="0">
                          <a:effectLst/>
                          <a:latin typeface="Calibri"/>
                          <a:ea typeface="Calibri"/>
                          <a:cs typeface="Times New Roman"/>
                        </a:rPr>
                        <a:t>nswer the question</a:t>
                      </a:r>
                      <a:r>
                        <a:rPr lang="en-US" sz="1400" dirty="0">
                          <a:effectLst/>
                          <a:latin typeface="Calibri"/>
                          <a:ea typeface="Calibri"/>
                          <a:cs typeface="Times New Roman"/>
                        </a:rPr>
                        <a:t> in a complete sentence using root words from the prompt.</a:t>
                      </a:r>
                      <a:endParaRPr lang="en-US" sz="1000" dirty="0">
                        <a:effectLst/>
                        <a:latin typeface="Calibri"/>
                        <a:ea typeface="Calibri"/>
                        <a:cs typeface="Times New Roman"/>
                      </a:endParaRPr>
                    </a:p>
                    <a:p>
                      <a:pPr marL="342900" marR="0" lvl="0" indent="-342900">
                        <a:lnSpc>
                          <a:spcPct val="115000"/>
                        </a:lnSpc>
                        <a:spcBef>
                          <a:spcPts val="0"/>
                        </a:spcBef>
                        <a:spcAft>
                          <a:spcPts val="0"/>
                        </a:spcAft>
                        <a:buFont typeface="Wingdings"/>
                        <a:buChar char=""/>
                      </a:pPr>
                      <a:r>
                        <a:rPr lang="en-US" sz="1800" b="1" u="sng" dirty="0">
                          <a:effectLst/>
                          <a:latin typeface="Bauhaus 93"/>
                          <a:ea typeface="Calibri"/>
                          <a:cs typeface="Aharoni"/>
                        </a:rPr>
                        <a:t>C</a:t>
                      </a:r>
                      <a:r>
                        <a:rPr lang="en-US" sz="1400" b="1" dirty="0">
                          <a:effectLst/>
                          <a:latin typeface="Calibri"/>
                          <a:ea typeface="Calibri"/>
                          <a:cs typeface="Times New Roman"/>
                        </a:rPr>
                        <a:t>ite evidence</a:t>
                      </a:r>
                      <a:r>
                        <a:rPr lang="en-US" sz="1400" dirty="0">
                          <a:effectLst/>
                          <a:latin typeface="Calibri"/>
                          <a:ea typeface="Calibri"/>
                          <a:cs typeface="Times New Roman"/>
                        </a:rPr>
                        <a:t> to support your answer.               </a:t>
                      </a:r>
                      <a:endParaRPr lang="en-US" sz="1000" dirty="0">
                        <a:effectLst/>
                        <a:latin typeface="Calibri"/>
                        <a:ea typeface="Calibri"/>
                        <a:cs typeface="Times New Roman"/>
                      </a:endParaRPr>
                    </a:p>
                    <a:p>
                      <a:pPr marL="342900" marR="0" lvl="0" indent="-342900">
                        <a:lnSpc>
                          <a:spcPct val="115000"/>
                        </a:lnSpc>
                        <a:spcBef>
                          <a:spcPts val="0"/>
                        </a:spcBef>
                        <a:spcAft>
                          <a:spcPts val="0"/>
                        </a:spcAft>
                        <a:buFont typeface="Wingdings"/>
                        <a:buChar char=""/>
                      </a:pPr>
                      <a:r>
                        <a:rPr lang="en-US" sz="1800" b="1" u="sng" dirty="0">
                          <a:effectLst/>
                          <a:latin typeface="Bauhaus 93"/>
                          <a:ea typeface="Calibri"/>
                          <a:cs typeface="Aharoni"/>
                        </a:rPr>
                        <a:t>E</a:t>
                      </a:r>
                      <a:r>
                        <a:rPr lang="en-US" sz="1400" b="1" dirty="0">
                          <a:effectLst/>
                          <a:latin typeface="Calibri"/>
                          <a:ea typeface="Calibri"/>
                          <a:cs typeface="Times New Roman"/>
                        </a:rPr>
                        <a:t>xpand your answer.  </a:t>
                      </a:r>
                      <a:r>
                        <a:rPr lang="en-US" sz="1200" dirty="0">
                          <a:effectLst/>
                          <a:latin typeface="Calibri"/>
                          <a:ea typeface="Calibri"/>
                          <a:cs typeface="Times New Roman"/>
                        </a:rPr>
                        <a:t>(S</a:t>
                      </a:r>
                      <a:r>
                        <a:rPr lang="en-US" sz="1200" i="1" dirty="0">
                          <a:effectLst/>
                          <a:latin typeface="Calibri"/>
                          <a:ea typeface="Calibri"/>
                          <a:cs typeface="Times New Roman"/>
                        </a:rPr>
                        <a:t>o what? Who cares? Why does this matter? What difference does it make?) </a:t>
                      </a:r>
                      <a:endParaRPr lang="en-US" sz="1000" dirty="0">
                        <a:effectLst/>
                        <a:latin typeface="Calibri"/>
                        <a:ea typeface="Calibri"/>
                        <a:cs typeface="Times New Roman"/>
                      </a:endParaRPr>
                    </a:p>
                    <a:p>
                      <a:pPr marL="0" marR="0" algn="r">
                        <a:lnSpc>
                          <a:spcPct val="115000"/>
                        </a:lnSpc>
                        <a:spcBef>
                          <a:spcPts val="0"/>
                        </a:spcBef>
                        <a:spcAft>
                          <a:spcPts val="0"/>
                        </a:spcAft>
                      </a:pPr>
                      <a:r>
                        <a:rPr lang="en-US" sz="1000" i="1" dirty="0">
                          <a:effectLst/>
                          <a:latin typeface="Calibri"/>
                          <a:ea typeface="Calibri"/>
                          <a:cs typeface="Times New Roman"/>
                        </a:rPr>
                        <a:t>*4 sentence minimum on short answer response paper </a:t>
                      </a:r>
                      <a:endParaRPr lang="en-US" sz="1000" dirty="0">
                        <a:effectLst/>
                        <a:latin typeface="Calibri"/>
                        <a:ea typeface="Calibri"/>
                        <a:cs typeface="Times New Roman"/>
                      </a:endParaRPr>
                    </a:p>
                  </a:txBody>
                  <a:tcPr marL="61107" marR="61107"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533401" y="1981200"/>
            <a:ext cx="8000999" cy="4240648"/>
          </a:xfrm>
          <a:prstGeom prst="rect">
            <a:avLst/>
          </a:prstGeom>
          <a:noFill/>
        </p:spPr>
        <p:txBody>
          <a:bodyPr wrap="square" rtlCol="0">
            <a:spAutoFit/>
          </a:bodyPr>
          <a:lstStyle/>
          <a:p>
            <a:pPr algn="just">
              <a:lnSpc>
                <a:spcPct val="115000"/>
              </a:lnSpc>
              <a:spcAft>
                <a:spcPts val="1000"/>
              </a:spcAft>
            </a:pPr>
            <a:r>
              <a:rPr lang="en-US" dirty="0" smtClean="0">
                <a:effectLst/>
                <a:latin typeface="Comic Sans MS"/>
                <a:ea typeface="Calibri"/>
                <a:cs typeface="Times New Roman"/>
              </a:rPr>
              <a:t>Read the article that reviews iPiccy as a Photo Editing Software.  You may read it on slides 5-8, or you may read it online at </a:t>
            </a:r>
            <a:r>
              <a:rPr lang="en-US" u="sng" dirty="0" smtClean="0">
                <a:solidFill>
                  <a:srgbClr val="0000FF"/>
                </a:solidFill>
                <a:effectLst/>
                <a:latin typeface="Comic Sans MS"/>
                <a:ea typeface="Calibri"/>
                <a:cs typeface="Times New Roman"/>
                <a:hlinkClick r:id="rId2"/>
              </a:rPr>
              <a:t>http://blinklist.com/reviews/ipiccy</a:t>
            </a:r>
            <a:r>
              <a:rPr lang="en-US" dirty="0" smtClean="0">
                <a:effectLst/>
                <a:latin typeface="Comic Sans MS"/>
                <a:ea typeface="Calibri"/>
                <a:cs typeface="Times New Roman"/>
              </a:rPr>
              <a:t>.</a:t>
            </a:r>
            <a:endParaRPr lang="en-US" sz="1600" dirty="0">
              <a:ea typeface="Calibri"/>
              <a:cs typeface="Times New Roman"/>
            </a:endParaRPr>
          </a:p>
          <a:p>
            <a:pPr algn="just">
              <a:lnSpc>
                <a:spcPct val="115000"/>
              </a:lnSpc>
              <a:spcAft>
                <a:spcPts val="1000"/>
              </a:spcAft>
            </a:pPr>
            <a:r>
              <a:rPr lang="en-US" dirty="0" smtClean="0">
                <a:effectLst/>
                <a:latin typeface="Comic Sans MS"/>
                <a:ea typeface="Calibri"/>
                <a:cs typeface="Times New Roman"/>
              </a:rPr>
              <a:t>After reading the article, evaluate iPiccy according to your experience with it and what the author of the article has to say about it.  Your opinion counts on this one.  You might disagree with the author, or you might agree totally.</a:t>
            </a:r>
            <a:endParaRPr lang="en-US" sz="1600" dirty="0">
              <a:ea typeface="Calibri"/>
              <a:cs typeface="Times New Roman"/>
            </a:endParaRPr>
          </a:p>
          <a:p>
            <a:pPr algn="just"/>
            <a:r>
              <a:rPr lang="en-US" dirty="0" smtClean="0">
                <a:effectLst/>
                <a:latin typeface="Comic Sans MS"/>
                <a:ea typeface="Calibri"/>
                <a:cs typeface="Times New Roman"/>
              </a:rPr>
              <a:t>Compose a paragraph to ACE an answer to the following question:  </a:t>
            </a:r>
          </a:p>
          <a:p>
            <a:pPr algn="just"/>
            <a:endParaRPr lang="en-US" dirty="0">
              <a:latin typeface="Comic Sans MS"/>
              <a:ea typeface="Calibri"/>
              <a:cs typeface="Times New Roman"/>
            </a:endParaRPr>
          </a:p>
          <a:p>
            <a:pPr algn="just"/>
            <a:r>
              <a:rPr lang="en-US" dirty="0" smtClean="0">
                <a:effectLst/>
                <a:latin typeface="Comic Sans MS"/>
                <a:ea typeface="Calibri"/>
                <a:cs typeface="Times New Roman"/>
              </a:rPr>
              <a:t>After using iPiccy to edit your photographs this week, how would you evaluate it based on its effectiveness and how user-friendly it is?</a:t>
            </a:r>
            <a:endParaRPr lang="en-US" dirty="0"/>
          </a:p>
          <a:p>
            <a:pPr algn="just"/>
            <a:endParaRPr lang="en-US" dirty="0" smtClean="0"/>
          </a:p>
          <a:p>
            <a:pPr algn="just"/>
            <a:r>
              <a:rPr lang="en-US" dirty="0" smtClean="0"/>
              <a:t>Use the next slide to create a word map to help you.</a:t>
            </a:r>
            <a:endParaRPr lang="en-US" dirty="0"/>
          </a:p>
        </p:txBody>
      </p:sp>
      <p:sp>
        <p:nvSpPr>
          <p:cNvPr id="4" name="Slide Number Placeholder 3"/>
          <p:cNvSpPr>
            <a:spLocks noGrp="1"/>
          </p:cNvSpPr>
          <p:nvPr>
            <p:ph type="sldNum" sz="quarter" idx="12"/>
          </p:nvPr>
        </p:nvSpPr>
        <p:spPr/>
        <p:txBody>
          <a:bodyPr/>
          <a:lstStyle/>
          <a:p>
            <a:fld id="{688B88B8-FD4E-4C86-BF5C-04DA8C132C3B}" type="slidenum">
              <a:rPr lang="en-US" smtClean="0"/>
              <a:t>1</a:t>
            </a:fld>
            <a:endParaRPr lang="en-US" dirty="0"/>
          </a:p>
        </p:txBody>
      </p:sp>
    </p:spTree>
    <p:extLst>
      <p:ext uri="{BB962C8B-B14F-4D97-AF65-F5344CB8AC3E}">
        <p14:creationId xmlns:p14="http://schemas.microsoft.com/office/powerpoint/2010/main" val="2147638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82000" cy="646331"/>
          </a:xfrm>
          <a:prstGeom prst="rect">
            <a:avLst/>
          </a:prstGeom>
          <a:noFill/>
        </p:spPr>
        <p:txBody>
          <a:bodyPr wrap="square" rtlCol="0">
            <a:spAutoFit/>
          </a:bodyPr>
          <a:lstStyle/>
          <a:p>
            <a:r>
              <a:rPr lang="en-US" dirty="0" smtClean="0"/>
              <a:t>Make a word map here:</a:t>
            </a:r>
          </a:p>
          <a:p>
            <a:endParaRPr lang="en-US" dirty="0"/>
          </a:p>
        </p:txBody>
      </p:sp>
      <p:sp>
        <p:nvSpPr>
          <p:cNvPr id="3" name="Slide Number Placeholder 2"/>
          <p:cNvSpPr>
            <a:spLocks noGrp="1"/>
          </p:cNvSpPr>
          <p:nvPr>
            <p:ph type="sldNum" sz="quarter" idx="12"/>
          </p:nvPr>
        </p:nvSpPr>
        <p:spPr/>
        <p:txBody>
          <a:bodyPr/>
          <a:lstStyle/>
          <a:p>
            <a:fld id="{688B88B8-FD4E-4C86-BF5C-04DA8C132C3B}" type="slidenum">
              <a:rPr lang="en-US" smtClean="0"/>
              <a:t>2</a:t>
            </a:fld>
            <a:endParaRPr lang="en-US" dirty="0"/>
          </a:p>
        </p:txBody>
      </p:sp>
    </p:spTree>
    <p:extLst>
      <p:ext uri="{BB962C8B-B14F-4D97-AF65-F5344CB8AC3E}">
        <p14:creationId xmlns:p14="http://schemas.microsoft.com/office/powerpoint/2010/main" val="4093285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82000" cy="1477328"/>
          </a:xfrm>
          <a:prstGeom prst="rect">
            <a:avLst/>
          </a:prstGeom>
          <a:noFill/>
        </p:spPr>
        <p:txBody>
          <a:bodyPr wrap="square" rtlCol="0">
            <a:spAutoFit/>
          </a:bodyPr>
          <a:lstStyle/>
          <a:p>
            <a:pPr algn="just"/>
            <a:r>
              <a:rPr lang="en-US" dirty="0" smtClean="0"/>
              <a:t>Look at the chart on the next slide.  Use the sentence starter listed under the “A”.  Choose words from “C” and “E” to begin your other sentences in your review.</a:t>
            </a:r>
          </a:p>
          <a:p>
            <a:pPr algn="just"/>
            <a:endParaRPr lang="en-US" dirty="0"/>
          </a:p>
          <a:p>
            <a:pPr algn="just"/>
            <a:r>
              <a:rPr lang="en-US" dirty="0" smtClean="0"/>
              <a:t>Type your answer here:</a:t>
            </a:r>
          </a:p>
          <a:p>
            <a:endParaRPr lang="en-US" dirty="0"/>
          </a:p>
        </p:txBody>
      </p:sp>
      <p:sp>
        <p:nvSpPr>
          <p:cNvPr id="3" name="TextBox 2"/>
          <p:cNvSpPr txBox="1"/>
          <p:nvPr/>
        </p:nvSpPr>
        <p:spPr>
          <a:xfrm>
            <a:off x="457200" y="5715000"/>
            <a:ext cx="8382000" cy="923330"/>
          </a:xfrm>
          <a:prstGeom prst="rect">
            <a:avLst/>
          </a:prstGeom>
          <a:noFill/>
        </p:spPr>
        <p:txBody>
          <a:bodyPr wrap="square" rtlCol="0">
            <a:spAutoFit/>
          </a:bodyPr>
          <a:lstStyle/>
          <a:p>
            <a:pPr algn="just"/>
            <a:r>
              <a:rPr lang="en-US" b="1" i="1" dirty="0" smtClean="0"/>
              <a:t>After you have typed your answer, copy and paste it into the Google form you were sent in your Gmail.  Click “Submit” when you have pasted your answer and typed in all the requested information.</a:t>
            </a:r>
          </a:p>
        </p:txBody>
      </p:sp>
      <p:sp>
        <p:nvSpPr>
          <p:cNvPr id="4" name="Slide Number Placeholder 3"/>
          <p:cNvSpPr>
            <a:spLocks noGrp="1"/>
          </p:cNvSpPr>
          <p:nvPr>
            <p:ph type="sldNum" sz="quarter" idx="12"/>
          </p:nvPr>
        </p:nvSpPr>
        <p:spPr/>
        <p:txBody>
          <a:bodyPr/>
          <a:lstStyle/>
          <a:p>
            <a:fld id="{688B88B8-FD4E-4C86-BF5C-04DA8C132C3B}" type="slidenum">
              <a:rPr lang="en-US" smtClean="0"/>
              <a:t>3</a:t>
            </a:fld>
            <a:endParaRPr lang="en-US" dirty="0"/>
          </a:p>
        </p:txBody>
      </p:sp>
    </p:spTree>
    <p:extLst>
      <p:ext uri="{BB962C8B-B14F-4D97-AF65-F5344CB8AC3E}">
        <p14:creationId xmlns:p14="http://schemas.microsoft.com/office/powerpoint/2010/main" val="2456592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5688957"/>
              </p:ext>
            </p:extLst>
          </p:nvPr>
        </p:nvGraphicFramePr>
        <p:xfrm>
          <a:off x="533400" y="381000"/>
          <a:ext cx="7976301" cy="6417207"/>
        </p:xfrm>
        <a:graphic>
          <a:graphicData uri="http://schemas.openxmlformats.org/drawingml/2006/table">
            <a:tbl>
              <a:tblPr firstRow="1" firstCol="1" bandRow="1"/>
              <a:tblGrid>
                <a:gridCol w="2883093"/>
                <a:gridCol w="2444740"/>
                <a:gridCol w="2648468"/>
              </a:tblGrid>
              <a:tr h="439333">
                <a:tc>
                  <a:txBody>
                    <a:bodyPr/>
                    <a:lstStyle/>
                    <a:p>
                      <a:pPr marL="0" marR="0" algn="ctr">
                        <a:lnSpc>
                          <a:spcPct val="115000"/>
                        </a:lnSpc>
                        <a:spcBef>
                          <a:spcPts val="0"/>
                        </a:spcBef>
                        <a:spcAft>
                          <a:spcPts val="0"/>
                        </a:spcAft>
                      </a:pPr>
                      <a:r>
                        <a:rPr lang="en-US" sz="2000" b="1" dirty="0" smtClean="0">
                          <a:effectLst/>
                          <a:latin typeface="Calibri"/>
                          <a:ea typeface="Calibri"/>
                          <a:cs typeface="Times New Roman"/>
                        </a:rPr>
                        <a:t>Answer</a:t>
                      </a:r>
                      <a:r>
                        <a:rPr lang="en-US" sz="2000" b="1" baseline="0" dirty="0" smtClean="0">
                          <a:effectLst/>
                          <a:latin typeface="Calibri"/>
                          <a:ea typeface="Calibri"/>
                          <a:cs typeface="Times New Roman"/>
                        </a:rPr>
                        <a:t> the question.</a:t>
                      </a: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effectLst/>
                          <a:latin typeface="Calibri"/>
                          <a:ea typeface="Calibri"/>
                          <a:cs typeface="Times New Roman"/>
                        </a:rPr>
                        <a:t>Cite evidence.</a:t>
                      </a: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effectLst/>
                          <a:latin typeface="Calibri"/>
                          <a:ea typeface="Calibri"/>
                          <a:cs typeface="Times New Roman"/>
                        </a:rPr>
                        <a:t>Expand and explain your answer.</a:t>
                      </a: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233374">
                <a:tc>
                  <a:txBody>
                    <a:bodyPr/>
                    <a:lstStyle/>
                    <a:p>
                      <a:pPr marL="342900" marR="0" lvl="0" indent="-342900" algn="l">
                        <a:lnSpc>
                          <a:spcPct val="115000"/>
                        </a:lnSpc>
                        <a:spcBef>
                          <a:spcPts val="0"/>
                        </a:spcBef>
                        <a:spcAft>
                          <a:spcPts val="0"/>
                        </a:spcAft>
                        <a:buFont typeface="Symbol"/>
                        <a:buChar char=""/>
                      </a:pP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66FFFF"/>
                    </a:solidFill>
                  </a:tcPr>
                </a:tc>
                <a:tc>
                  <a:txBody>
                    <a:bodyPr/>
                    <a:lstStyle/>
                    <a:p>
                      <a:pPr marL="342900" marR="0" lvl="0" indent="-342900" algn="l">
                        <a:lnSpc>
                          <a:spcPct val="115000"/>
                        </a:lnSpc>
                        <a:spcBef>
                          <a:spcPts val="0"/>
                        </a:spcBef>
                        <a:spcAft>
                          <a:spcPts val="0"/>
                        </a:spcAft>
                        <a:buFont typeface="Symbol"/>
                        <a:buChar char=""/>
                      </a:pP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66FFFF"/>
                    </a:solidFill>
                  </a:tcPr>
                </a:tc>
                <a:tc>
                  <a:txBody>
                    <a:bodyPr/>
                    <a:lstStyle/>
                    <a:p>
                      <a:pPr marL="342900" marR="0" lvl="0" indent="-342900" algn="l">
                        <a:lnSpc>
                          <a:spcPct val="115000"/>
                        </a:lnSpc>
                        <a:spcBef>
                          <a:spcPts val="0"/>
                        </a:spcBef>
                        <a:spcAft>
                          <a:spcPts val="0"/>
                        </a:spcAft>
                        <a:buFont typeface="Symbol"/>
                        <a:buChar char=""/>
                      </a:pP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66FFFF"/>
                    </a:solidFill>
                  </a:tcPr>
                </a:tc>
              </a:tr>
              <a:tr h="1541718">
                <a:tc>
                  <a:txBody>
                    <a:bodyPr/>
                    <a:lstStyle/>
                    <a:p>
                      <a:pPr marL="342900" marR="0" lvl="0" indent="-342900" algn="l">
                        <a:lnSpc>
                          <a:spcPct val="115000"/>
                        </a:lnSpc>
                        <a:spcBef>
                          <a:spcPts val="0"/>
                        </a:spcBef>
                        <a:spcAft>
                          <a:spcPts val="0"/>
                        </a:spcAft>
                        <a:buFont typeface="Symbol"/>
                        <a:buChar char=""/>
                      </a:pP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3399"/>
                    </a:solidFill>
                  </a:tcPr>
                </a:tc>
                <a:tc>
                  <a:txBody>
                    <a:bodyPr/>
                    <a:lstStyle/>
                    <a:p>
                      <a:pPr marL="342900" marR="0" lvl="0" indent="-342900" algn="l">
                        <a:lnSpc>
                          <a:spcPct val="115000"/>
                        </a:lnSpc>
                        <a:spcBef>
                          <a:spcPts val="0"/>
                        </a:spcBef>
                        <a:spcAft>
                          <a:spcPts val="0"/>
                        </a:spcAft>
                        <a:buFont typeface="Symbol"/>
                        <a:buChar char=""/>
                      </a:pP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3399"/>
                    </a:solidFill>
                  </a:tcPr>
                </a:tc>
                <a:tc>
                  <a:txBody>
                    <a:bodyPr/>
                    <a:lstStyle/>
                    <a:p>
                      <a:pPr marL="342900" marR="0" lvl="0" indent="-342900" algn="l">
                        <a:lnSpc>
                          <a:spcPct val="115000"/>
                        </a:lnSpc>
                        <a:spcBef>
                          <a:spcPts val="0"/>
                        </a:spcBef>
                        <a:spcAft>
                          <a:spcPts val="0"/>
                        </a:spcAft>
                        <a:buFont typeface="Symbol"/>
                        <a:buChar char=""/>
                      </a:pP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3399"/>
                    </a:solidFill>
                  </a:tcPr>
                </a:tc>
              </a:tr>
              <a:tr h="1552571">
                <a:tc>
                  <a:txBody>
                    <a:bodyPr/>
                    <a:lstStyle/>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_______ is characterized by being _______ and ______</a:t>
                      </a:r>
                      <a:endParaRPr lang="en-US" sz="800" dirty="0">
                        <a:effectLst/>
                        <a:latin typeface="Calibri"/>
                        <a:ea typeface="Calibri"/>
                        <a:cs typeface="Times New Roman"/>
                      </a:endParaRPr>
                    </a:p>
                    <a:p>
                      <a:pPr marL="0" marR="0" algn="l">
                        <a:lnSpc>
                          <a:spcPct val="115000"/>
                        </a:lnSpc>
                        <a:spcBef>
                          <a:spcPts val="0"/>
                        </a:spcBef>
                        <a:spcAft>
                          <a:spcPts val="0"/>
                        </a:spcAft>
                      </a:pPr>
                      <a:r>
                        <a:rPr lang="en-US" sz="700" dirty="0">
                          <a:effectLst/>
                          <a:latin typeface="Arial"/>
                          <a:ea typeface="Calibri"/>
                          <a:cs typeface="Times New Roman"/>
                        </a:rPr>
                        <a:t> </a:t>
                      </a: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00"/>
                    </a:solidFill>
                  </a:tcPr>
                </a:tc>
                <a:tc>
                  <a:txBody>
                    <a:bodyPr/>
                    <a:lstStyle/>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To illustrate</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For instance</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In addition</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Also</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Furthermore</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First of all</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Another</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Lastly</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For example</a:t>
                      </a: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00"/>
                    </a:solidFill>
                  </a:tcPr>
                </a:tc>
                <a:tc>
                  <a:txBody>
                    <a:bodyPr/>
                    <a:lstStyle/>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As a result</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A consequence/benefit was</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This is important because</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The impact of this was</a:t>
                      </a:r>
                      <a:endParaRPr lang="en-US" sz="800" dirty="0">
                        <a:effectLst/>
                        <a:latin typeface="Calibri"/>
                        <a:ea typeface="Calibri"/>
                        <a:cs typeface="Times New Roman"/>
                      </a:endParaRPr>
                    </a:p>
                    <a:p>
                      <a:pPr marL="342900" marR="0" lvl="0" indent="-342900" algn="l">
                        <a:lnSpc>
                          <a:spcPct val="115000"/>
                        </a:lnSpc>
                        <a:spcBef>
                          <a:spcPts val="0"/>
                        </a:spcBef>
                        <a:spcAft>
                          <a:spcPts val="1000"/>
                        </a:spcAft>
                        <a:buFont typeface="Symbol"/>
                        <a:buChar char=""/>
                      </a:pPr>
                      <a:r>
                        <a:rPr lang="en-US" sz="700" dirty="0">
                          <a:effectLst/>
                          <a:latin typeface="Arial"/>
                          <a:ea typeface="Calibri"/>
                          <a:cs typeface="Times New Roman"/>
                        </a:rPr>
                        <a:t>Intended/Unintended outcomes of ____were</a:t>
                      </a:r>
                      <a:endParaRPr lang="en-US" sz="800" dirty="0">
                        <a:effectLst/>
                        <a:latin typeface="Calibri"/>
                        <a:ea typeface="Calibri"/>
                        <a:cs typeface="Times New Roman"/>
                      </a:endParaRPr>
                    </a:p>
                    <a:p>
                      <a:pPr marL="342900" marR="0" lvl="0" indent="-342900" algn="l">
                        <a:lnSpc>
                          <a:spcPct val="115000"/>
                        </a:lnSpc>
                        <a:spcBef>
                          <a:spcPts val="0"/>
                        </a:spcBef>
                        <a:spcAft>
                          <a:spcPts val="1000"/>
                        </a:spcAft>
                        <a:buFont typeface="Symbol"/>
                        <a:buChar char=""/>
                      </a:pPr>
                      <a:r>
                        <a:rPr lang="en-US" sz="700" dirty="0">
                          <a:effectLst/>
                          <a:latin typeface="Arial"/>
                          <a:ea typeface="Calibri"/>
                          <a:cs typeface="Times New Roman"/>
                        </a:rPr>
                        <a:t>Therefore</a:t>
                      </a:r>
                      <a:endParaRPr lang="en-US" sz="800" dirty="0">
                        <a:effectLst/>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700" dirty="0">
                          <a:effectLst/>
                          <a:latin typeface="Arial"/>
                          <a:ea typeface="Calibri"/>
                          <a:cs typeface="Times New Roman"/>
                        </a:rPr>
                        <a:t>Thus</a:t>
                      </a: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00"/>
                    </a:solidFill>
                  </a:tcPr>
                </a:tc>
              </a:tr>
              <a:tr h="1388504">
                <a:tc>
                  <a:txBody>
                    <a:bodyPr/>
                    <a:lstStyle/>
                    <a:p>
                      <a:pPr marL="0" marR="0" lvl="0" indent="0" algn="l">
                        <a:lnSpc>
                          <a:spcPct val="115000"/>
                        </a:lnSpc>
                        <a:spcBef>
                          <a:spcPts val="0"/>
                        </a:spcBef>
                        <a:spcAft>
                          <a:spcPts val="0"/>
                        </a:spcAft>
                        <a:buFont typeface="Symbol"/>
                        <a:buNone/>
                      </a:pP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66FF"/>
                    </a:solidFill>
                  </a:tcPr>
                </a:tc>
                <a:tc>
                  <a:txBody>
                    <a:bodyPr/>
                    <a:lstStyle/>
                    <a:p>
                      <a:pPr marL="342900" marR="0" lvl="0" indent="-342900" algn="l">
                        <a:lnSpc>
                          <a:spcPct val="115000"/>
                        </a:lnSpc>
                        <a:spcBef>
                          <a:spcPts val="0"/>
                        </a:spcBef>
                        <a:spcAft>
                          <a:spcPts val="0"/>
                        </a:spcAft>
                        <a:buFont typeface="Symbol"/>
                        <a:buChar char=""/>
                      </a:pP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66FF"/>
                    </a:solidFill>
                  </a:tcPr>
                </a:tc>
                <a:tc>
                  <a:txBody>
                    <a:bodyPr/>
                    <a:lstStyle/>
                    <a:p>
                      <a:pPr marL="342900" marR="0" lvl="0" indent="-342900" algn="l">
                        <a:lnSpc>
                          <a:spcPct val="115000"/>
                        </a:lnSpc>
                        <a:spcBef>
                          <a:spcPts val="0"/>
                        </a:spcBef>
                        <a:spcAft>
                          <a:spcPts val="0"/>
                        </a:spcAft>
                        <a:buFont typeface="Symbol"/>
                        <a:buChar char=""/>
                      </a:pPr>
                      <a:endParaRPr lang="en-US" sz="800" dirty="0">
                        <a:effectLst/>
                        <a:latin typeface="Calibri"/>
                        <a:ea typeface="Calibri"/>
                        <a:cs typeface="Times New Roman"/>
                      </a:endParaRPr>
                    </a:p>
                  </a:txBody>
                  <a:tcPr marL="48857" marR="4885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66FF"/>
                    </a:solidFill>
                  </a:tcPr>
                </a:tc>
              </a:tr>
            </a:tbl>
          </a:graphicData>
        </a:graphic>
      </p:graphicFrame>
      <p:sp>
        <p:nvSpPr>
          <p:cNvPr id="2" name="Slide Number Placeholder 1"/>
          <p:cNvSpPr>
            <a:spLocks noGrp="1"/>
          </p:cNvSpPr>
          <p:nvPr>
            <p:ph type="sldNum" sz="quarter" idx="12"/>
          </p:nvPr>
        </p:nvSpPr>
        <p:spPr/>
        <p:txBody>
          <a:bodyPr/>
          <a:lstStyle/>
          <a:p>
            <a:fld id="{688B88B8-FD4E-4C86-BF5C-04DA8C132C3B}" type="slidenum">
              <a:rPr lang="en-US" smtClean="0"/>
              <a:t>4</a:t>
            </a:fld>
            <a:endParaRPr lang="en-US" dirty="0"/>
          </a:p>
        </p:txBody>
      </p:sp>
    </p:spTree>
    <p:extLst>
      <p:ext uri="{BB962C8B-B14F-4D97-AF65-F5344CB8AC3E}">
        <p14:creationId xmlns:p14="http://schemas.microsoft.com/office/powerpoint/2010/main" val="2737420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8B88B8-FD4E-4C86-BF5C-04DA8C132C3B}" type="slidenum">
              <a:rPr lang="en-US" smtClean="0"/>
              <a:t>5</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357773"/>
            <a:ext cx="6872288" cy="332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3498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8B88B8-FD4E-4C86-BF5C-04DA8C132C3B}" type="slidenum">
              <a:rPr lang="en-US" smtClean="0"/>
              <a:t>6</a:t>
            </a:fld>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075" y="304800"/>
            <a:ext cx="6872288" cy="6040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145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8B88B8-FD4E-4C86-BF5C-04DA8C132C3B}" type="slidenum">
              <a:rPr lang="en-US" smtClean="0"/>
              <a:t>7</a:t>
            </a:fld>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5063" y="1343025"/>
            <a:ext cx="6872287" cy="417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794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8B88B8-FD4E-4C86-BF5C-04DA8C132C3B}" type="slidenum">
              <a:rPr lang="en-US" smtClean="0"/>
              <a:t>8</a:t>
            </a:fld>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5063" y="1703388"/>
            <a:ext cx="6872287" cy="345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5188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335</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Moravits, Janita M</dc:creator>
  <cp:lastModifiedBy>Janita M Moravits</cp:lastModifiedBy>
  <cp:revision>5</cp:revision>
  <dcterms:created xsi:type="dcterms:W3CDTF">2014-10-23T23:44:27Z</dcterms:created>
  <dcterms:modified xsi:type="dcterms:W3CDTF">2015-04-14T16:00:47Z</dcterms:modified>
</cp:coreProperties>
</file>