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1" r:id="rId5"/>
    <p:sldId id="263" r:id="rId6"/>
    <p:sldId id="25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11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15E51E-A678-4366-AB5F-9DE3BFF7616A}"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2598022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5E51E-A678-4366-AB5F-9DE3BFF7616A}"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140748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5E51E-A678-4366-AB5F-9DE3BFF7616A}"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3732019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15E51E-A678-4366-AB5F-9DE3BFF7616A}"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250768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15E51E-A678-4366-AB5F-9DE3BFF7616A}"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1720429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15E51E-A678-4366-AB5F-9DE3BFF7616A}"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74476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15E51E-A678-4366-AB5F-9DE3BFF7616A}" type="datetimeFigureOut">
              <a:rPr lang="en-US" smtClean="0"/>
              <a:t>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3075469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15E51E-A678-4366-AB5F-9DE3BFF7616A}" type="datetimeFigureOut">
              <a:rPr lang="en-US" smtClean="0"/>
              <a:t>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345469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5E51E-A678-4366-AB5F-9DE3BFF7616A}" type="datetimeFigureOut">
              <a:rPr lang="en-US" smtClean="0"/>
              <a:t>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99479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5E51E-A678-4366-AB5F-9DE3BFF7616A}"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256477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15E51E-A678-4366-AB5F-9DE3BFF7616A}"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DCA5F-42FD-461E-8C02-DD8A7DF64097}" type="slidenum">
              <a:rPr lang="en-US" smtClean="0"/>
              <a:t>‹#›</a:t>
            </a:fld>
            <a:endParaRPr lang="en-US"/>
          </a:p>
        </p:txBody>
      </p:sp>
    </p:spTree>
    <p:extLst>
      <p:ext uri="{BB962C8B-B14F-4D97-AF65-F5344CB8AC3E}">
        <p14:creationId xmlns:p14="http://schemas.microsoft.com/office/powerpoint/2010/main" val="3873328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15E51E-A678-4366-AB5F-9DE3BFF7616A}" type="datetimeFigureOut">
              <a:rPr lang="en-US" smtClean="0"/>
              <a:t>2/15/2015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6DCA5F-42FD-461E-8C02-DD8A7DF64097}" type="slidenum">
              <a:rPr lang="en-US" smtClean="0"/>
              <a:t>‹#›</a:t>
            </a:fld>
            <a:endParaRPr lang="en-US"/>
          </a:p>
        </p:txBody>
      </p:sp>
    </p:spTree>
    <p:extLst>
      <p:ext uri="{BB962C8B-B14F-4D97-AF65-F5344CB8AC3E}">
        <p14:creationId xmlns:p14="http://schemas.microsoft.com/office/powerpoint/2010/main" val="2124666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woodsidehs.org/?id=1031" TargetMode="External"/><Relationship Id="rId2" Type="http://schemas.openxmlformats.org/officeDocument/2006/relationships/hyperlink" Target="http://hs.riverdale.k12.or.us/~pnelson/photo/essays.html" TargetMode="External"/><Relationship Id="rId1" Type="http://schemas.openxmlformats.org/officeDocument/2006/relationships/slideLayout" Target="../slideLayouts/slideLayout1.xml"/><Relationship Id="rId5" Type="http://schemas.openxmlformats.org/officeDocument/2006/relationships/hyperlink" Target="http://www.edutopia.org/blog/art-lesson-plans-photography-writing-elena-aguilar" TargetMode="External"/><Relationship Id="rId4" Type="http://schemas.openxmlformats.org/officeDocument/2006/relationships/hyperlink" Target="http://digital-photography-school.com/7-photography-projects-to-jumpstart-your-creativ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28600"/>
            <a:ext cx="4800600" cy="4832092"/>
          </a:xfrm>
          <a:prstGeom prst="rect">
            <a:avLst/>
          </a:prstGeom>
          <a:noFill/>
        </p:spPr>
        <p:txBody>
          <a:bodyPr wrap="square" rtlCol="0">
            <a:spAutoFit/>
          </a:bodyPr>
          <a:lstStyle/>
          <a:p>
            <a:pPr algn="ctr"/>
            <a:r>
              <a:rPr lang="en-US" sz="4400" dirty="0" smtClean="0">
                <a:latin typeface="Comic Sans MS" panose="030F0702030302020204" pitchFamily="66" charset="0"/>
              </a:rPr>
              <a:t>DIGITAL PHOTOGRAPHY PROJECTS</a:t>
            </a:r>
          </a:p>
          <a:p>
            <a:pPr algn="ctr"/>
            <a:endParaRPr lang="en-US" sz="4400" dirty="0" smtClean="0">
              <a:latin typeface="Comic Sans MS" panose="030F0702030302020204" pitchFamily="66" charset="0"/>
            </a:endParaRPr>
          </a:p>
          <a:p>
            <a:pPr algn="ctr"/>
            <a:r>
              <a:rPr lang="en-US" sz="4400" dirty="0" smtClean="0">
                <a:latin typeface="Comic Sans MS" panose="030F0702030302020204" pitchFamily="66" charset="0"/>
              </a:rPr>
              <a:t>Your project is due Thursday, February 26</a:t>
            </a:r>
            <a:r>
              <a:rPr lang="en-US" sz="4400" baseline="30000" dirty="0" smtClean="0">
                <a:latin typeface="Comic Sans MS" panose="030F0702030302020204" pitchFamily="66" charset="0"/>
              </a:rPr>
              <a:t>th</a:t>
            </a:r>
            <a:r>
              <a:rPr lang="en-US" sz="4400" dirty="0" smtClean="0">
                <a:latin typeface="Comic Sans MS" panose="030F0702030302020204" pitchFamily="66" charset="0"/>
              </a:rPr>
              <a:t>.</a:t>
            </a:r>
            <a:endParaRPr lang="en-US" sz="4400" dirty="0" smtClean="0">
              <a:latin typeface="Comic Sans MS" panose="030F0702030302020204" pitchFamily="66" charset="0"/>
            </a:endParaRPr>
          </a:p>
        </p:txBody>
      </p:sp>
    </p:spTree>
    <p:extLst>
      <p:ext uri="{BB962C8B-B14F-4D97-AF65-F5344CB8AC3E}">
        <p14:creationId xmlns:p14="http://schemas.microsoft.com/office/powerpoint/2010/main" val="693331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123" y="152400"/>
            <a:ext cx="8839200" cy="5707203"/>
          </a:xfrm>
          <a:prstGeom prst="rect">
            <a:avLst/>
          </a:prstGeom>
          <a:noFill/>
        </p:spPr>
        <p:txBody>
          <a:bodyPr wrap="square" rtlCol="0">
            <a:spAutoFit/>
          </a:bodyPr>
          <a:lstStyle/>
          <a:p>
            <a:pPr>
              <a:lnSpc>
                <a:spcPct val="115000"/>
              </a:lnSpc>
            </a:pPr>
            <a:r>
              <a:rPr lang="en-US" sz="4000" b="1" dirty="0" smtClean="0">
                <a:latin typeface="Comic Sans MS" panose="030F0702030302020204" pitchFamily="66" charset="0"/>
                <a:ea typeface="Calibri"/>
                <a:cs typeface="Times New Roman"/>
              </a:rPr>
              <a:t>Photo Essay:</a:t>
            </a:r>
            <a:r>
              <a:rPr lang="en-US" sz="4000" dirty="0" smtClean="0">
                <a:latin typeface="Comic Sans MS" panose="030F0702030302020204" pitchFamily="66" charset="0"/>
                <a:ea typeface="Calibri"/>
                <a:cs typeface="Times New Roman"/>
              </a:rPr>
              <a:t>  Each project will be a “Photo Essay”.  A Photo Essay is </a:t>
            </a:r>
            <a:r>
              <a:rPr lang="en-US" sz="4000" dirty="0" smtClean="0">
                <a:latin typeface="Comic Sans MS" panose="030F0702030302020204" pitchFamily="66" charset="0"/>
              </a:rPr>
              <a:t>an essay or short article consisting of text and numerous photographs.  Each project will have different requirements</a:t>
            </a:r>
            <a:r>
              <a:rPr lang="en-US" sz="4000" dirty="0" smtClean="0">
                <a:latin typeface="Comic Sans MS" panose="030F0702030302020204" pitchFamily="66" charset="0"/>
              </a:rPr>
              <a:t>.  All photos must be edited in </a:t>
            </a:r>
            <a:r>
              <a:rPr lang="en-US" sz="4000" dirty="0" err="1" smtClean="0">
                <a:latin typeface="Comic Sans MS" panose="030F0702030302020204" pitchFamily="66" charset="0"/>
              </a:rPr>
              <a:t>iPiccy</a:t>
            </a:r>
            <a:r>
              <a:rPr lang="en-US" sz="4000" dirty="0" smtClean="0">
                <a:latin typeface="Comic Sans MS" panose="030F0702030302020204" pitchFamily="66" charset="0"/>
              </a:rPr>
              <a:t> or another photo editing application.</a:t>
            </a:r>
            <a:endParaRPr lang="en-US" sz="4000" dirty="0" smtClean="0">
              <a:latin typeface="Comic Sans MS" panose="030F0702030302020204" pitchFamily="66" charset="0"/>
            </a:endParaRPr>
          </a:p>
        </p:txBody>
      </p:sp>
    </p:spTree>
    <p:extLst>
      <p:ext uri="{BB962C8B-B14F-4D97-AF65-F5344CB8AC3E}">
        <p14:creationId xmlns:p14="http://schemas.microsoft.com/office/powerpoint/2010/main" val="1188330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6109365"/>
          </a:xfrm>
          <a:prstGeom prst="rect">
            <a:avLst/>
          </a:prstGeom>
          <a:noFill/>
        </p:spPr>
        <p:txBody>
          <a:bodyPr wrap="square" rtlCol="0">
            <a:spAutoFit/>
          </a:bodyPr>
          <a:lstStyle/>
          <a:p>
            <a:pPr marR="0" lvl="0">
              <a:lnSpc>
                <a:spcPct val="115000"/>
              </a:lnSpc>
              <a:spcBef>
                <a:spcPts val="0"/>
              </a:spcBef>
              <a:spcAft>
                <a:spcPts val="0"/>
              </a:spcAft>
            </a:pPr>
            <a:r>
              <a:rPr lang="en-US" sz="1600" dirty="0" smtClean="0">
                <a:latin typeface="Comic Sans MS" panose="030F0702030302020204" pitchFamily="66" charset="0"/>
                <a:ea typeface="Calibri"/>
                <a:cs typeface="Times New Roman"/>
              </a:rPr>
              <a:t>YOU MUST CHOOSE </a:t>
            </a:r>
            <a:r>
              <a:rPr lang="en-US" sz="1600" b="1" dirty="0" smtClean="0">
                <a:latin typeface="Comic Sans MS" panose="030F0702030302020204" pitchFamily="66" charset="0"/>
                <a:ea typeface="Calibri"/>
                <a:cs typeface="Times New Roman"/>
              </a:rPr>
              <a:t>ONE</a:t>
            </a:r>
            <a:r>
              <a:rPr lang="en-US" sz="1600" dirty="0" smtClean="0">
                <a:latin typeface="Comic Sans MS" panose="030F0702030302020204" pitchFamily="66" charset="0"/>
                <a:ea typeface="Calibri"/>
                <a:cs typeface="Times New Roman"/>
              </a:rPr>
              <a:t> OF THE FOLLOWING PROJECTS BELOW:</a:t>
            </a:r>
          </a:p>
          <a:p>
            <a:pPr marR="0" lvl="0">
              <a:lnSpc>
                <a:spcPct val="115000"/>
              </a:lnSpc>
              <a:spcBef>
                <a:spcPts val="0"/>
              </a:spcBef>
              <a:spcAft>
                <a:spcPts val="0"/>
              </a:spcAft>
            </a:pPr>
            <a:endParaRPr lang="en-US" sz="1600" dirty="0" smtClean="0">
              <a:latin typeface="Comic Sans MS" panose="030F0702030302020204" pitchFamily="66" charset="0"/>
              <a:ea typeface="Calibri"/>
              <a:cs typeface="Times New Roman"/>
            </a:endParaRPr>
          </a:p>
          <a:p>
            <a:pPr marL="342900" marR="0" lvl="0" indent="-342900">
              <a:lnSpc>
                <a:spcPct val="115000"/>
              </a:lnSpc>
              <a:spcBef>
                <a:spcPts val="0"/>
              </a:spcBef>
              <a:spcAft>
                <a:spcPts val="0"/>
              </a:spcAft>
              <a:buFont typeface="Symbol"/>
              <a:buChar char=""/>
            </a:pPr>
            <a:r>
              <a:rPr lang="en-US" sz="1400" b="1" dirty="0" err="1" smtClean="0">
                <a:latin typeface="Comic Sans MS" panose="030F0702030302020204" pitchFamily="66" charset="0"/>
                <a:ea typeface="Calibri"/>
                <a:cs typeface="Times New Roman"/>
              </a:rPr>
              <a:t>Photowalk</a:t>
            </a:r>
            <a:r>
              <a:rPr lang="en-US" sz="1400" b="1" dirty="0" smtClean="0">
                <a:latin typeface="Comic Sans MS" panose="030F0702030302020204" pitchFamily="66" charset="0"/>
                <a:ea typeface="Calibri"/>
                <a:cs typeface="Times New Roman"/>
              </a:rPr>
              <a:t>:</a:t>
            </a:r>
            <a:r>
              <a:rPr lang="en-US" sz="1400" dirty="0" smtClean="0">
                <a:latin typeface="Comic Sans MS" panose="030F0702030302020204" pitchFamily="66" charset="0"/>
                <a:ea typeface="Calibri"/>
                <a:cs typeface="Times New Roman"/>
              </a:rPr>
              <a:t>  Take a walk in your neighborhood or go to a park, mall, or some other place.  Take 10 photographs of what you see and what you do. Be prepared to write and justify how it goes with your project.  </a:t>
            </a:r>
            <a:r>
              <a:rPr lang="en-US" sz="1400" b="1" dirty="0" smtClean="0">
                <a:solidFill>
                  <a:srgbClr val="FF0000"/>
                </a:solidFill>
                <a:latin typeface="Comic Sans MS" panose="030F0702030302020204" pitchFamily="66" charset="0"/>
                <a:ea typeface="Calibri"/>
                <a:cs typeface="Times New Roman"/>
              </a:rPr>
              <a:t>Write </a:t>
            </a:r>
            <a:r>
              <a:rPr lang="en-US" sz="1400" b="1" dirty="0" smtClean="0">
                <a:solidFill>
                  <a:srgbClr val="FF0000"/>
                </a:solidFill>
                <a:latin typeface="Comic Sans MS" panose="030F0702030302020204" pitchFamily="66" charset="0"/>
                <a:ea typeface="Calibri"/>
                <a:cs typeface="Times New Roman"/>
              </a:rPr>
              <a:t>3 </a:t>
            </a:r>
            <a:r>
              <a:rPr lang="en-US" sz="1400" b="1" dirty="0" smtClean="0">
                <a:solidFill>
                  <a:srgbClr val="FF0000"/>
                </a:solidFill>
                <a:latin typeface="Comic Sans MS" panose="030F0702030302020204" pitchFamily="66" charset="0"/>
                <a:ea typeface="Calibri"/>
                <a:cs typeface="Times New Roman"/>
              </a:rPr>
              <a:t>sentences about each photograph.</a:t>
            </a:r>
          </a:p>
          <a:p>
            <a:pPr marL="342900" marR="0" lvl="0" indent="-342900">
              <a:lnSpc>
                <a:spcPct val="115000"/>
              </a:lnSpc>
              <a:spcBef>
                <a:spcPts val="0"/>
              </a:spcBef>
              <a:spcAft>
                <a:spcPts val="0"/>
              </a:spcAft>
              <a:buFont typeface="Symbol"/>
              <a:buChar char=""/>
            </a:pPr>
            <a:r>
              <a:rPr lang="en-US" sz="1400" b="1" dirty="0" smtClean="0">
                <a:latin typeface="Comic Sans MS" panose="030F0702030302020204" pitchFamily="66" charset="0"/>
                <a:ea typeface="Calibri"/>
                <a:cs typeface="Times New Roman"/>
              </a:rPr>
              <a:t>Reflections:  </a:t>
            </a:r>
            <a:r>
              <a:rPr lang="en-US" sz="1400" dirty="0" smtClean="0">
                <a:latin typeface="Comic Sans MS" panose="030F0702030302020204" pitchFamily="66" charset="0"/>
                <a:ea typeface="Calibri"/>
                <a:cs typeface="Times New Roman"/>
              </a:rPr>
              <a:t>Choose 10 of your favorite quotes.  Use 10 different self-portraits to make 10 different blended photos.  </a:t>
            </a:r>
            <a:r>
              <a:rPr lang="en-US" sz="1400" b="1" dirty="0" smtClean="0">
                <a:solidFill>
                  <a:srgbClr val="FF0000"/>
                </a:solidFill>
                <a:latin typeface="Comic Sans MS" panose="030F0702030302020204" pitchFamily="66" charset="0"/>
                <a:ea typeface="Calibri"/>
                <a:cs typeface="Times New Roman"/>
              </a:rPr>
              <a:t>Write a 3 sentence reflection about each blended photograph.</a:t>
            </a:r>
            <a:endParaRPr lang="en-US" sz="1400" b="1" dirty="0" smtClean="0">
              <a:latin typeface="Comic Sans MS" panose="030F0702030302020204" pitchFamily="66" charset="0"/>
              <a:ea typeface="Calibri"/>
              <a:cs typeface="Times New Roman"/>
            </a:endParaRPr>
          </a:p>
          <a:p>
            <a:pPr marL="342900" marR="0" lvl="0" indent="-342900">
              <a:lnSpc>
                <a:spcPct val="115000"/>
              </a:lnSpc>
              <a:spcBef>
                <a:spcPts val="0"/>
              </a:spcBef>
              <a:spcAft>
                <a:spcPts val="0"/>
              </a:spcAft>
              <a:buFont typeface="Symbol"/>
              <a:buChar char=""/>
            </a:pPr>
            <a:r>
              <a:rPr lang="en-US" sz="1400" b="1" dirty="0" smtClean="0">
                <a:latin typeface="Comic Sans MS" panose="030F0702030302020204" pitchFamily="66" charset="0"/>
                <a:ea typeface="Calibri"/>
                <a:cs typeface="Times New Roman"/>
              </a:rPr>
              <a:t>10 </a:t>
            </a:r>
            <a:r>
              <a:rPr lang="en-US" sz="1400" b="1" dirty="0" smtClean="0">
                <a:latin typeface="Comic Sans MS" panose="030F0702030302020204" pitchFamily="66" charset="0"/>
                <a:ea typeface="Calibri"/>
                <a:cs typeface="Times New Roman"/>
              </a:rPr>
              <a:t>New Friends:</a:t>
            </a:r>
            <a:r>
              <a:rPr lang="en-US" sz="1400" dirty="0" smtClean="0">
                <a:latin typeface="Comic Sans MS" panose="030F0702030302020204" pitchFamily="66" charset="0"/>
                <a:ea typeface="Calibri"/>
                <a:cs typeface="Times New Roman"/>
              </a:rPr>
              <a:t>  Find 10 people at our school that you have not yet met.  Ask if you can take a photo – yes, ask first. </a:t>
            </a:r>
            <a:r>
              <a:rPr lang="en-US" sz="1400" dirty="0" smtClean="0">
                <a:latin typeface="Comic Sans MS" panose="030F0702030302020204" pitchFamily="66" charset="0"/>
                <a:ea typeface="Calibri"/>
                <a:cs typeface="Times New Roman"/>
                <a:sym typeface="Wingdings" panose="05000000000000000000" pitchFamily="2" charset="2"/>
              </a:rPr>
              <a:t>  Find out a little bit of information about them, and write it down.  You will need to write something about each person in your presentation.  </a:t>
            </a:r>
            <a:r>
              <a:rPr lang="en-US" sz="1400" b="1" dirty="0" smtClean="0">
                <a:solidFill>
                  <a:srgbClr val="FF0000"/>
                </a:solidFill>
                <a:latin typeface="Comic Sans MS" panose="030F0702030302020204" pitchFamily="66" charset="0"/>
                <a:ea typeface="Calibri"/>
                <a:cs typeface="Times New Roman"/>
                <a:sym typeface="Wingdings" panose="05000000000000000000" pitchFamily="2" charset="2"/>
              </a:rPr>
              <a:t>You can write three interesting facts or you can ask a question from the list I sent you</a:t>
            </a:r>
            <a:r>
              <a:rPr lang="en-US" sz="1400" b="1" dirty="0" smtClean="0">
                <a:solidFill>
                  <a:srgbClr val="FF0000"/>
                </a:solidFill>
                <a:latin typeface="Comic Sans MS" panose="030F0702030302020204" pitchFamily="66" charset="0"/>
                <a:ea typeface="Calibri"/>
                <a:cs typeface="Times New Roman"/>
                <a:sym typeface="Wingdings" panose="05000000000000000000" pitchFamily="2" charset="2"/>
              </a:rPr>
              <a:t>.  Write 3 sentences about each person.</a:t>
            </a:r>
            <a:endParaRPr lang="en-US" sz="1400" b="1" dirty="0" smtClean="0">
              <a:solidFill>
                <a:srgbClr val="FF0000"/>
              </a:solidFill>
              <a:latin typeface="Comic Sans MS" panose="030F0702030302020204" pitchFamily="66" charset="0"/>
              <a:ea typeface="Calibri"/>
              <a:cs typeface="Times New Roman"/>
            </a:endParaRPr>
          </a:p>
          <a:p>
            <a:pPr marL="342900" marR="0" lvl="0" indent="-342900">
              <a:lnSpc>
                <a:spcPct val="115000"/>
              </a:lnSpc>
              <a:spcBef>
                <a:spcPts val="0"/>
              </a:spcBef>
              <a:spcAft>
                <a:spcPts val="0"/>
              </a:spcAft>
              <a:buFont typeface="Symbol"/>
              <a:buChar char=""/>
            </a:pPr>
            <a:r>
              <a:rPr lang="en-US" sz="1400" b="1" dirty="0" smtClean="0">
                <a:latin typeface="Comic Sans MS" panose="030F0702030302020204" pitchFamily="66" charset="0"/>
                <a:ea typeface="Calibri"/>
                <a:cs typeface="Times New Roman"/>
              </a:rPr>
              <a:t>Pick-A-Something:</a:t>
            </a:r>
            <a:r>
              <a:rPr lang="en-US" sz="1400" dirty="0" smtClean="0">
                <a:latin typeface="Comic Sans MS" panose="030F0702030302020204" pitchFamily="66" charset="0"/>
                <a:ea typeface="Calibri"/>
                <a:cs typeface="Times New Roman"/>
              </a:rPr>
              <a:t>  Trees, birds, shoes, purses, squares, circles, blues, greens, fruits, snacks, sports equipment, tea cups, dogs, horses, etc..  Pick “something” and take 10 photos.  Be prepared to write and justify how it goes with your category.  </a:t>
            </a:r>
            <a:r>
              <a:rPr lang="en-US" sz="1400" b="1" dirty="0" smtClean="0">
                <a:solidFill>
                  <a:srgbClr val="FF0000"/>
                </a:solidFill>
                <a:latin typeface="Comic Sans MS" panose="030F0702030302020204" pitchFamily="66" charset="0"/>
                <a:ea typeface="Calibri"/>
                <a:cs typeface="Times New Roman"/>
              </a:rPr>
              <a:t>Write </a:t>
            </a:r>
            <a:r>
              <a:rPr lang="en-US" sz="1400" b="1" dirty="0" smtClean="0">
                <a:solidFill>
                  <a:srgbClr val="FF0000"/>
                </a:solidFill>
                <a:latin typeface="Comic Sans MS" panose="030F0702030302020204" pitchFamily="66" charset="0"/>
                <a:ea typeface="Calibri"/>
                <a:cs typeface="Times New Roman"/>
              </a:rPr>
              <a:t>3 sentences about each photograph.</a:t>
            </a:r>
            <a:endParaRPr lang="en-US" sz="1400" b="1" dirty="0" smtClean="0">
              <a:solidFill>
                <a:srgbClr val="FF0000"/>
              </a:solidFill>
              <a:latin typeface="Comic Sans MS" panose="030F0702030302020204" pitchFamily="66" charset="0"/>
              <a:ea typeface="Calibri"/>
              <a:cs typeface="Times New Roman"/>
            </a:endParaRPr>
          </a:p>
          <a:p>
            <a:pPr marL="342900" marR="0" lvl="0" indent="-342900">
              <a:lnSpc>
                <a:spcPct val="115000"/>
              </a:lnSpc>
              <a:spcBef>
                <a:spcPts val="0"/>
              </a:spcBef>
              <a:spcAft>
                <a:spcPts val="0"/>
              </a:spcAft>
              <a:buFont typeface="Symbol"/>
              <a:buChar char=""/>
            </a:pPr>
            <a:r>
              <a:rPr lang="en-US" sz="1400" b="1" dirty="0" smtClean="0">
                <a:latin typeface="Comic Sans MS" panose="030F0702030302020204" pitchFamily="66" charset="0"/>
                <a:ea typeface="Calibri"/>
                <a:cs typeface="Times New Roman"/>
              </a:rPr>
              <a:t>Go Mono:</a:t>
            </a:r>
            <a:r>
              <a:rPr lang="en-US" sz="1400" dirty="0" smtClean="0">
                <a:latin typeface="Comic Sans MS" panose="030F0702030302020204" pitchFamily="66" charset="0"/>
                <a:ea typeface="Calibri"/>
                <a:cs typeface="Times New Roman"/>
              </a:rPr>
              <a:t>  Take 10 photographs.  Convert them all to black and white images.  Use both photos (color and black/white) in your presentation. </a:t>
            </a:r>
            <a:r>
              <a:rPr lang="en-US" sz="1400" b="1" dirty="0" smtClean="0">
                <a:solidFill>
                  <a:srgbClr val="FF0000"/>
                </a:solidFill>
                <a:latin typeface="Comic Sans MS" panose="030F0702030302020204" pitchFamily="66" charset="0"/>
                <a:ea typeface="Calibri"/>
                <a:cs typeface="Times New Roman"/>
              </a:rPr>
              <a:t>Write </a:t>
            </a:r>
            <a:r>
              <a:rPr lang="en-US" sz="1400" b="1" dirty="0" smtClean="0">
                <a:solidFill>
                  <a:srgbClr val="FF0000"/>
                </a:solidFill>
                <a:latin typeface="Comic Sans MS" panose="030F0702030302020204" pitchFamily="66" charset="0"/>
                <a:ea typeface="Calibri"/>
                <a:cs typeface="Times New Roman"/>
              </a:rPr>
              <a:t>3 </a:t>
            </a:r>
            <a:r>
              <a:rPr lang="en-US" sz="1400" b="1" dirty="0" smtClean="0">
                <a:solidFill>
                  <a:srgbClr val="FF0000"/>
                </a:solidFill>
                <a:latin typeface="Comic Sans MS" panose="030F0702030302020204" pitchFamily="66" charset="0"/>
                <a:ea typeface="Calibri"/>
                <a:cs typeface="Times New Roman"/>
              </a:rPr>
              <a:t>sentences  to justify whether color or black/white is best for each photo.</a:t>
            </a:r>
          </a:p>
          <a:p>
            <a:pPr marL="342900" marR="0" lvl="0" indent="-342900">
              <a:lnSpc>
                <a:spcPct val="115000"/>
              </a:lnSpc>
              <a:spcBef>
                <a:spcPts val="0"/>
              </a:spcBef>
              <a:spcAft>
                <a:spcPts val="0"/>
              </a:spcAft>
              <a:buFont typeface="Symbol"/>
              <a:buChar char=""/>
            </a:pPr>
            <a:r>
              <a:rPr lang="en-US" sz="1400" b="1" dirty="0" smtClean="0">
                <a:latin typeface="Comic Sans MS" panose="030F0702030302020204" pitchFamily="66" charset="0"/>
                <a:ea typeface="Calibri"/>
                <a:cs typeface="Times New Roman"/>
              </a:rPr>
              <a:t>Scavenger Hunt:</a:t>
            </a:r>
            <a:r>
              <a:rPr lang="en-US" sz="1400" dirty="0" smtClean="0">
                <a:latin typeface="Comic Sans MS" panose="030F0702030302020204" pitchFamily="66" charset="0"/>
                <a:ea typeface="Calibri"/>
                <a:cs typeface="Times New Roman"/>
              </a:rPr>
              <a:t>  I will give you a list of 10 things to find and photograph. </a:t>
            </a:r>
            <a:r>
              <a:rPr lang="en-US" sz="1400" b="1" dirty="0" smtClean="0">
                <a:solidFill>
                  <a:srgbClr val="FF0000"/>
                </a:solidFill>
                <a:latin typeface="Comic Sans MS" panose="030F0702030302020204" pitchFamily="66" charset="0"/>
                <a:ea typeface="Calibri"/>
                <a:cs typeface="Times New Roman"/>
              </a:rPr>
              <a:t>Write </a:t>
            </a:r>
            <a:r>
              <a:rPr lang="en-US" sz="1400" b="1" dirty="0" smtClean="0">
                <a:solidFill>
                  <a:srgbClr val="FF0000"/>
                </a:solidFill>
                <a:latin typeface="Comic Sans MS" panose="030F0702030302020204" pitchFamily="66" charset="0"/>
                <a:ea typeface="Calibri"/>
                <a:cs typeface="Times New Roman"/>
              </a:rPr>
              <a:t>3 </a:t>
            </a:r>
            <a:r>
              <a:rPr lang="en-US" sz="1400" b="1" dirty="0" smtClean="0">
                <a:solidFill>
                  <a:srgbClr val="FF0000"/>
                </a:solidFill>
                <a:latin typeface="Comic Sans MS" panose="030F0702030302020204" pitchFamily="66" charset="0"/>
                <a:ea typeface="Calibri"/>
                <a:cs typeface="Times New Roman"/>
              </a:rPr>
              <a:t>sentences to justify how it satisfies the requirement of the scavenger list.</a:t>
            </a:r>
          </a:p>
          <a:p>
            <a:pPr marL="342900" marR="0" lvl="0" indent="-342900">
              <a:lnSpc>
                <a:spcPct val="115000"/>
              </a:lnSpc>
              <a:spcBef>
                <a:spcPts val="0"/>
              </a:spcBef>
              <a:spcAft>
                <a:spcPts val="0"/>
              </a:spcAft>
              <a:buFont typeface="Symbol"/>
              <a:buChar char=""/>
            </a:pPr>
            <a:r>
              <a:rPr lang="en-US" sz="1400" b="1" dirty="0" smtClean="0">
                <a:latin typeface="Comic Sans MS" panose="030F0702030302020204" pitchFamily="66" charset="0"/>
                <a:ea typeface="Calibri"/>
                <a:cs typeface="Times New Roman"/>
              </a:rPr>
              <a:t>A-Z:</a:t>
            </a:r>
            <a:r>
              <a:rPr lang="en-US" sz="1400" dirty="0" smtClean="0">
                <a:latin typeface="Comic Sans MS" panose="030F0702030302020204" pitchFamily="66" charset="0"/>
                <a:ea typeface="Calibri"/>
                <a:cs typeface="Times New Roman"/>
              </a:rPr>
              <a:t>  Take 26 photographs representing the letters of the alphabet.  They can be objects that start with that letter or that represent that letter.  This will require more work than the other projects, so there will be bonus points added for this one. </a:t>
            </a:r>
            <a:r>
              <a:rPr lang="en-US" sz="1400" b="1" dirty="0" smtClean="0">
                <a:solidFill>
                  <a:srgbClr val="FF0000"/>
                </a:solidFill>
                <a:latin typeface="Comic Sans MS" panose="030F0702030302020204" pitchFamily="66" charset="0"/>
                <a:ea typeface="Calibri"/>
                <a:cs typeface="Times New Roman"/>
              </a:rPr>
              <a:t>Write 1-2 sentences about each photograph. </a:t>
            </a:r>
            <a:r>
              <a:rPr lang="en-US" sz="1400" dirty="0" smtClean="0">
                <a:latin typeface="Comic Sans MS" panose="030F0702030302020204" pitchFamily="66" charset="0"/>
                <a:ea typeface="Calibri"/>
                <a:cs typeface="Times New Roman"/>
                <a:sym typeface="Wingdings" panose="05000000000000000000" pitchFamily="2" charset="2"/>
              </a:rPr>
              <a:t></a:t>
            </a:r>
            <a:endParaRPr lang="en-US" sz="1400" dirty="0" smtClean="0">
              <a:latin typeface="Comic Sans MS" panose="030F0702030302020204" pitchFamily="66" charset="0"/>
              <a:ea typeface="Calibri"/>
              <a:cs typeface="Times New Roman"/>
            </a:endParaRPr>
          </a:p>
        </p:txBody>
      </p:sp>
    </p:spTree>
    <p:extLst>
      <p:ext uri="{BB962C8B-B14F-4D97-AF65-F5344CB8AC3E}">
        <p14:creationId xmlns:p14="http://schemas.microsoft.com/office/powerpoint/2010/main" val="1213055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2357568"/>
          </a:xfrm>
          <a:prstGeom prst="rect">
            <a:avLst/>
          </a:prstGeom>
          <a:noFill/>
        </p:spPr>
        <p:txBody>
          <a:bodyPr wrap="square" rtlCol="0">
            <a:spAutoFit/>
          </a:bodyPr>
          <a:lstStyle/>
          <a:p>
            <a:pPr marR="0" lvl="0">
              <a:lnSpc>
                <a:spcPct val="115000"/>
              </a:lnSpc>
              <a:spcBef>
                <a:spcPts val="0"/>
              </a:spcBef>
              <a:spcAft>
                <a:spcPts val="0"/>
              </a:spcAft>
            </a:pPr>
            <a:r>
              <a:rPr lang="en-US" sz="1600" b="1" dirty="0" smtClean="0">
                <a:latin typeface="Comic Sans MS" panose="030F0702030302020204" pitchFamily="66" charset="0"/>
                <a:ea typeface="Calibri"/>
                <a:cs typeface="Times New Roman"/>
              </a:rPr>
              <a:t>EACH PROJECT MUST HAVE THE FOLLOWING COMPONENTS:</a:t>
            </a:r>
          </a:p>
          <a:p>
            <a:pPr marR="0" lvl="0">
              <a:lnSpc>
                <a:spcPct val="115000"/>
              </a:lnSpc>
              <a:spcBef>
                <a:spcPts val="0"/>
              </a:spcBef>
              <a:spcAft>
                <a:spcPts val="0"/>
              </a:spcAft>
            </a:pPr>
            <a:endParaRPr lang="en-US" sz="1600" dirty="0" smtClean="0">
              <a:latin typeface="Comic Sans MS" panose="030F0702030302020204" pitchFamily="66" charset="0"/>
              <a:ea typeface="Calibri"/>
              <a:cs typeface="Times New Roman"/>
            </a:endParaRPr>
          </a:p>
          <a:p>
            <a:pPr marL="285750" marR="0" lvl="0" indent="-285750">
              <a:lnSpc>
                <a:spcPct val="115000"/>
              </a:lnSpc>
              <a:spcBef>
                <a:spcPts val="0"/>
              </a:spcBef>
              <a:spcAft>
                <a:spcPts val="0"/>
              </a:spcAft>
              <a:buFont typeface="Arial" panose="020B0604020202020204" pitchFamily="34" charset="0"/>
              <a:buChar char="•"/>
            </a:pPr>
            <a:r>
              <a:rPr lang="en-US" sz="1600" dirty="0" smtClean="0">
                <a:latin typeface="Comic Sans MS" panose="030F0702030302020204" pitchFamily="66" charset="0"/>
                <a:ea typeface="Calibri"/>
                <a:cs typeface="Times New Roman"/>
              </a:rPr>
              <a:t>Cover Slide:  Title, Your Name, Class Period, Date</a:t>
            </a:r>
          </a:p>
          <a:p>
            <a:pPr marL="285750" marR="0" lvl="0" indent="-285750">
              <a:lnSpc>
                <a:spcPct val="115000"/>
              </a:lnSpc>
              <a:spcBef>
                <a:spcPts val="0"/>
              </a:spcBef>
              <a:spcAft>
                <a:spcPts val="0"/>
              </a:spcAft>
              <a:buFont typeface="Arial" panose="020B0604020202020204" pitchFamily="34" charset="0"/>
              <a:buChar char="•"/>
            </a:pPr>
            <a:r>
              <a:rPr lang="en-US" sz="1600" dirty="0" smtClean="0">
                <a:latin typeface="Comic Sans MS" panose="030F0702030302020204" pitchFamily="66" charset="0"/>
                <a:ea typeface="Calibri"/>
                <a:cs typeface="Times New Roman"/>
              </a:rPr>
              <a:t>10 (or 26) Slides with your edited photos and writing</a:t>
            </a:r>
          </a:p>
          <a:p>
            <a:pPr marL="285750" marR="0" lvl="0" indent="-285750">
              <a:lnSpc>
                <a:spcPct val="115000"/>
              </a:lnSpc>
              <a:spcBef>
                <a:spcPts val="0"/>
              </a:spcBef>
              <a:spcAft>
                <a:spcPts val="0"/>
              </a:spcAft>
              <a:buFont typeface="Arial" panose="020B0604020202020204" pitchFamily="34" charset="0"/>
              <a:buChar char="•"/>
            </a:pPr>
            <a:r>
              <a:rPr lang="en-US" sz="1600" dirty="0" smtClean="0">
                <a:latin typeface="Comic Sans MS" panose="030F0702030302020204" pitchFamily="66" charset="0"/>
                <a:ea typeface="Calibri"/>
                <a:cs typeface="Times New Roman"/>
              </a:rPr>
              <a:t>Reflection Slide:  Fill out the graphic organizer on the next slide and compose an ACE It paragraph about this project.</a:t>
            </a:r>
          </a:p>
          <a:p>
            <a:pPr marL="285750" marR="0" lvl="0" indent="-285750">
              <a:lnSpc>
                <a:spcPct val="115000"/>
              </a:lnSpc>
              <a:spcBef>
                <a:spcPts val="0"/>
              </a:spcBef>
              <a:spcAft>
                <a:spcPts val="0"/>
              </a:spcAft>
              <a:buFont typeface="Arial" panose="020B0604020202020204" pitchFamily="34" charset="0"/>
              <a:buChar char="•"/>
            </a:pPr>
            <a:r>
              <a:rPr lang="en-US" sz="1600" dirty="0" smtClean="0">
                <a:latin typeface="Comic Sans MS" panose="030F0702030302020204" pitchFamily="66" charset="0"/>
                <a:ea typeface="Calibri"/>
                <a:cs typeface="Times New Roman"/>
              </a:rPr>
              <a:t>1 or 2 slides with all of your original photos</a:t>
            </a:r>
          </a:p>
          <a:p>
            <a:pPr marR="0" lvl="0">
              <a:lnSpc>
                <a:spcPct val="115000"/>
              </a:lnSpc>
              <a:spcBef>
                <a:spcPts val="0"/>
              </a:spcBef>
              <a:spcAft>
                <a:spcPts val="0"/>
              </a:spcAft>
            </a:pPr>
            <a:endParaRPr lang="en-US" sz="1600" dirty="0">
              <a:latin typeface="Comic Sans MS" panose="030F0702030302020204" pitchFamily="66" charset="0"/>
              <a:ea typeface="Calibri"/>
              <a:cs typeface="Times New Roman"/>
            </a:endParaRPr>
          </a:p>
        </p:txBody>
      </p:sp>
    </p:spTree>
    <p:extLst>
      <p:ext uri="{BB962C8B-B14F-4D97-AF65-F5344CB8AC3E}">
        <p14:creationId xmlns:p14="http://schemas.microsoft.com/office/powerpoint/2010/main" val="3320321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7569"/>
            <a:ext cx="8458200" cy="6572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43000" y="2438400"/>
            <a:ext cx="1745991" cy="1200329"/>
          </a:xfrm>
          <a:prstGeom prst="rect">
            <a:avLst/>
          </a:prstGeom>
          <a:noFill/>
        </p:spPr>
        <p:txBody>
          <a:bodyPr wrap="none" rtlCol="0">
            <a:spAutoFit/>
          </a:bodyPr>
          <a:lstStyle/>
          <a:p>
            <a:r>
              <a:rPr lang="en-US" dirty="0" smtClean="0"/>
              <a:t>This project can </a:t>
            </a:r>
          </a:p>
          <a:p>
            <a:r>
              <a:rPr lang="en-US" dirty="0" smtClean="0"/>
              <a:t>be described as </a:t>
            </a:r>
          </a:p>
          <a:p>
            <a:r>
              <a:rPr lang="en-US" dirty="0" smtClean="0"/>
              <a:t>__________ and</a:t>
            </a:r>
          </a:p>
          <a:p>
            <a:r>
              <a:rPr lang="en-US" dirty="0" smtClean="0"/>
              <a:t>__________.</a:t>
            </a:r>
            <a:endParaRPr lang="en-US" dirty="0"/>
          </a:p>
        </p:txBody>
      </p:sp>
      <p:sp>
        <p:nvSpPr>
          <p:cNvPr id="4" name="TextBox 3"/>
          <p:cNvSpPr txBox="1"/>
          <p:nvPr/>
        </p:nvSpPr>
        <p:spPr>
          <a:xfrm>
            <a:off x="3699004" y="2497046"/>
            <a:ext cx="1593193" cy="2031325"/>
          </a:xfrm>
          <a:prstGeom prst="rect">
            <a:avLst/>
          </a:prstGeom>
          <a:noFill/>
        </p:spPr>
        <p:txBody>
          <a:bodyPr wrap="none" rtlCol="0">
            <a:spAutoFit/>
          </a:bodyPr>
          <a:lstStyle/>
          <a:p>
            <a:r>
              <a:rPr lang="en-US" dirty="0" smtClean="0"/>
              <a:t>For instance, …</a:t>
            </a:r>
          </a:p>
          <a:p>
            <a:endParaRPr lang="en-US" dirty="0"/>
          </a:p>
          <a:p>
            <a:endParaRPr lang="en-US" dirty="0" smtClean="0"/>
          </a:p>
          <a:p>
            <a:endParaRPr lang="en-US" dirty="0" smtClean="0"/>
          </a:p>
          <a:p>
            <a:endParaRPr lang="en-US" dirty="0" smtClean="0"/>
          </a:p>
          <a:p>
            <a:endParaRPr lang="en-US" dirty="0"/>
          </a:p>
          <a:p>
            <a:r>
              <a:rPr lang="en-US" dirty="0" smtClean="0"/>
              <a:t>In addition, …</a:t>
            </a:r>
            <a:endParaRPr lang="en-US" dirty="0"/>
          </a:p>
        </p:txBody>
      </p:sp>
      <p:sp>
        <p:nvSpPr>
          <p:cNvPr id="5" name="TextBox 4"/>
          <p:cNvSpPr txBox="1"/>
          <p:nvPr/>
        </p:nvSpPr>
        <p:spPr>
          <a:xfrm>
            <a:off x="6289431" y="2497046"/>
            <a:ext cx="1529586" cy="2308324"/>
          </a:xfrm>
          <a:prstGeom prst="rect">
            <a:avLst/>
          </a:prstGeom>
          <a:noFill/>
        </p:spPr>
        <p:txBody>
          <a:bodyPr wrap="none" rtlCol="0">
            <a:spAutoFit/>
          </a:bodyPr>
          <a:lstStyle/>
          <a:p>
            <a:r>
              <a:rPr lang="en-US" dirty="0" smtClean="0"/>
              <a:t>As a result, …</a:t>
            </a:r>
          </a:p>
          <a:p>
            <a:endParaRPr lang="en-US" dirty="0"/>
          </a:p>
          <a:p>
            <a:endParaRPr lang="en-US" dirty="0" smtClean="0"/>
          </a:p>
          <a:p>
            <a:endParaRPr lang="en-US" dirty="0" smtClean="0"/>
          </a:p>
          <a:p>
            <a:endParaRPr lang="en-US" dirty="0" smtClean="0"/>
          </a:p>
          <a:p>
            <a:endParaRPr lang="en-US" dirty="0"/>
          </a:p>
          <a:p>
            <a:r>
              <a:rPr lang="en-US" dirty="0" smtClean="0"/>
              <a:t>The impact of </a:t>
            </a:r>
          </a:p>
          <a:p>
            <a:r>
              <a:rPr lang="en-US" dirty="0" smtClean="0"/>
              <a:t>this was …</a:t>
            </a:r>
            <a:endParaRPr lang="en-US" dirty="0"/>
          </a:p>
        </p:txBody>
      </p:sp>
    </p:spTree>
    <p:extLst>
      <p:ext uri="{BB962C8B-B14F-4D97-AF65-F5344CB8AC3E}">
        <p14:creationId xmlns:p14="http://schemas.microsoft.com/office/powerpoint/2010/main" val="31571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57200"/>
            <a:ext cx="8839200" cy="4043158"/>
          </a:xfrm>
          <a:prstGeom prst="rect">
            <a:avLst/>
          </a:prstGeom>
          <a:noFill/>
        </p:spPr>
        <p:txBody>
          <a:bodyPr wrap="square" rtlCol="0">
            <a:spAutoFit/>
          </a:bodyPr>
          <a:lstStyle/>
          <a:p>
            <a:pPr marR="0" lvl="0" algn="ctr">
              <a:lnSpc>
                <a:spcPct val="115000"/>
              </a:lnSpc>
              <a:spcBef>
                <a:spcPts val="0"/>
              </a:spcBef>
              <a:spcAft>
                <a:spcPts val="0"/>
              </a:spcAft>
            </a:pPr>
            <a:r>
              <a:rPr lang="en-US" dirty="0" smtClean="0">
                <a:latin typeface="Comic Sans MS" panose="030F0702030302020204" pitchFamily="66" charset="0"/>
                <a:ea typeface="Calibri"/>
                <a:cs typeface="Times New Roman"/>
              </a:rPr>
              <a:t>ADDITIONAL RESOURCES</a:t>
            </a:r>
          </a:p>
          <a:p>
            <a:pPr marL="342900" marR="0" lvl="0" indent="-342900">
              <a:lnSpc>
                <a:spcPct val="115000"/>
              </a:lnSpc>
              <a:spcBef>
                <a:spcPts val="0"/>
              </a:spcBef>
              <a:spcAft>
                <a:spcPts val="0"/>
              </a:spcAft>
              <a:buFont typeface="Symbol"/>
              <a:buChar char=""/>
            </a:pPr>
            <a:endParaRPr lang="en-US" dirty="0">
              <a:latin typeface="Comic Sans MS" panose="030F0702030302020204" pitchFamily="66" charset="0"/>
              <a:ea typeface="Calibri"/>
              <a:cs typeface="Times New Roman"/>
            </a:endParaRPr>
          </a:p>
          <a:p>
            <a:pPr marL="342900" marR="0" lvl="0" indent="-342900">
              <a:lnSpc>
                <a:spcPct val="115000"/>
              </a:lnSpc>
              <a:spcBef>
                <a:spcPts val="0"/>
              </a:spcBef>
              <a:spcAft>
                <a:spcPts val="0"/>
              </a:spcAft>
              <a:buFont typeface="Symbol"/>
              <a:buChar char=""/>
            </a:pPr>
            <a:r>
              <a:rPr lang="en-US" dirty="0" err="1" smtClean="0">
                <a:latin typeface="Comic Sans MS" panose="030F0702030302020204" pitchFamily="66" charset="0"/>
                <a:ea typeface="Calibri"/>
                <a:cs typeface="Times New Roman"/>
              </a:rPr>
              <a:t>Bokeh</a:t>
            </a:r>
            <a:r>
              <a:rPr lang="en-US" dirty="0" smtClean="0">
                <a:latin typeface="Comic Sans MS" panose="030F0702030302020204" pitchFamily="66" charset="0"/>
                <a:ea typeface="Calibri"/>
                <a:cs typeface="Times New Roman"/>
              </a:rPr>
              <a:t> – You might want to research this technique used in photography.  You can create the effect on </a:t>
            </a:r>
            <a:r>
              <a:rPr lang="en-US" dirty="0" err="1" smtClean="0">
                <a:latin typeface="Comic Sans MS" panose="030F0702030302020204" pitchFamily="66" charset="0"/>
                <a:ea typeface="Calibri"/>
                <a:cs typeface="Times New Roman"/>
              </a:rPr>
              <a:t>iPiccy</a:t>
            </a:r>
            <a:r>
              <a:rPr lang="en-US" dirty="0" smtClean="0">
                <a:latin typeface="Comic Sans MS" panose="030F0702030302020204" pitchFamily="66" charset="0"/>
                <a:ea typeface="Calibri"/>
                <a:cs typeface="Times New Roman"/>
              </a:rPr>
              <a:t>.  It might give additional meaning to you project.</a:t>
            </a:r>
          </a:p>
          <a:p>
            <a:pPr marL="342900" marR="0" lvl="0" indent="-342900">
              <a:lnSpc>
                <a:spcPct val="115000"/>
              </a:lnSpc>
              <a:spcBef>
                <a:spcPts val="0"/>
              </a:spcBef>
              <a:spcAft>
                <a:spcPts val="0"/>
              </a:spcAft>
              <a:buFont typeface="Symbol"/>
              <a:buChar char=""/>
            </a:pPr>
            <a:r>
              <a:rPr lang="en-US" u="sng" dirty="0" smtClean="0">
                <a:solidFill>
                  <a:srgbClr val="0000FF"/>
                </a:solidFill>
                <a:latin typeface="Comic Sans MS" panose="030F0702030302020204" pitchFamily="66" charset="0"/>
                <a:ea typeface="Calibri"/>
                <a:cs typeface="Times New Roman"/>
                <a:hlinkClick r:id="rId2"/>
              </a:rPr>
              <a:t>http://hs.riverdale.k12.or.us/~pnelson/photo/essays.html</a:t>
            </a:r>
            <a:endParaRPr lang="en-US" dirty="0" smtClean="0">
              <a:latin typeface="Comic Sans MS" panose="030F0702030302020204" pitchFamily="66" charset="0"/>
              <a:ea typeface="Calibri"/>
              <a:cs typeface="Times New Roman"/>
            </a:endParaRPr>
          </a:p>
          <a:p>
            <a:pPr marL="342900" marR="0" lvl="0" indent="-342900">
              <a:lnSpc>
                <a:spcPct val="115000"/>
              </a:lnSpc>
              <a:spcBef>
                <a:spcPts val="0"/>
              </a:spcBef>
              <a:spcAft>
                <a:spcPts val="0"/>
              </a:spcAft>
              <a:buFont typeface="Symbol"/>
              <a:buChar char=""/>
            </a:pPr>
            <a:r>
              <a:rPr lang="en-US" u="sng" dirty="0" smtClean="0">
                <a:solidFill>
                  <a:srgbClr val="0000FF"/>
                </a:solidFill>
                <a:latin typeface="Comic Sans MS" panose="030F0702030302020204" pitchFamily="66" charset="0"/>
                <a:ea typeface="Calibri"/>
                <a:cs typeface="Times New Roman"/>
                <a:hlinkClick r:id="rId3"/>
              </a:rPr>
              <a:t>http://www.woodsidehs.org/?id=1031</a:t>
            </a:r>
            <a:endParaRPr lang="en-US" dirty="0" smtClean="0">
              <a:latin typeface="Comic Sans MS" panose="030F0702030302020204" pitchFamily="66" charset="0"/>
              <a:ea typeface="Calibri"/>
              <a:cs typeface="Times New Roman"/>
            </a:endParaRPr>
          </a:p>
          <a:p>
            <a:pPr marL="342900" marR="0" lvl="0" indent="-342900">
              <a:lnSpc>
                <a:spcPct val="115000"/>
              </a:lnSpc>
              <a:spcBef>
                <a:spcPts val="0"/>
              </a:spcBef>
              <a:spcAft>
                <a:spcPts val="0"/>
              </a:spcAft>
              <a:buFont typeface="Symbol"/>
              <a:buChar char=""/>
            </a:pPr>
            <a:r>
              <a:rPr lang="en-US" u="sng" dirty="0" smtClean="0">
                <a:solidFill>
                  <a:srgbClr val="0000FF"/>
                </a:solidFill>
                <a:latin typeface="Comic Sans MS" panose="030F0702030302020204" pitchFamily="66" charset="0"/>
                <a:ea typeface="Calibri"/>
                <a:cs typeface="Times New Roman"/>
                <a:hlinkClick r:id="rId4"/>
              </a:rPr>
              <a:t>http://digital-photography-school.com/7-photography-projects-to-jumpstart-your-creativity/</a:t>
            </a:r>
            <a:endParaRPr lang="en-US" dirty="0" smtClean="0">
              <a:latin typeface="Comic Sans MS" panose="030F0702030302020204" pitchFamily="66" charset="0"/>
              <a:ea typeface="Calibri"/>
              <a:cs typeface="Times New Roman"/>
            </a:endParaRPr>
          </a:p>
          <a:p>
            <a:pPr marL="342900" marR="0" lvl="0" indent="-342900">
              <a:lnSpc>
                <a:spcPct val="115000"/>
              </a:lnSpc>
              <a:spcBef>
                <a:spcPts val="0"/>
              </a:spcBef>
              <a:spcAft>
                <a:spcPts val="1000"/>
              </a:spcAft>
              <a:buFont typeface="Symbol"/>
              <a:buChar char=""/>
            </a:pPr>
            <a:r>
              <a:rPr lang="en-US" u="sng" dirty="0" smtClean="0">
                <a:solidFill>
                  <a:srgbClr val="0000FF"/>
                </a:solidFill>
                <a:latin typeface="Comic Sans MS" panose="030F0702030302020204" pitchFamily="66" charset="0"/>
                <a:ea typeface="Calibri"/>
                <a:cs typeface="Times New Roman"/>
                <a:hlinkClick r:id="rId5"/>
              </a:rPr>
              <a:t>http://www.edutopia.org/blog/art-lesson-plans-photography-writing-elena-aguilar</a:t>
            </a:r>
            <a:endParaRPr lang="en-US" dirty="0" smtClean="0">
              <a:latin typeface="Comic Sans MS" panose="030F0702030302020204" pitchFamily="66" charset="0"/>
              <a:ea typeface="Calibri"/>
              <a:cs typeface="Times New Roman"/>
            </a:endParaRPr>
          </a:p>
          <a:p>
            <a:pPr>
              <a:lnSpc>
                <a:spcPct val="115000"/>
              </a:lnSpc>
              <a:spcAft>
                <a:spcPts val="1000"/>
              </a:spcAft>
            </a:pPr>
            <a:r>
              <a:rPr lang="en-US" dirty="0">
                <a:ea typeface="Calibri"/>
                <a:cs typeface="Times New Roman"/>
              </a:rPr>
              <a:t> </a:t>
            </a:r>
          </a:p>
        </p:txBody>
      </p:sp>
    </p:spTree>
    <p:extLst>
      <p:ext uri="{BB962C8B-B14F-4D97-AF65-F5344CB8AC3E}">
        <p14:creationId xmlns:p14="http://schemas.microsoft.com/office/powerpoint/2010/main" val="2543472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573</Words>
  <Application>Microsoft Office PowerPoint</Application>
  <PresentationFormat>On-screen Show (4:3)</PresentationFormat>
  <Paragraphs>46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CISD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Moravits, Janita M</dc:creator>
  <cp:lastModifiedBy>Janita M Moravits</cp:lastModifiedBy>
  <cp:revision>17</cp:revision>
  <dcterms:created xsi:type="dcterms:W3CDTF">2014-10-29T12:11:41Z</dcterms:created>
  <dcterms:modified xsi:type="dcterms:W3CDTF">2015-02-16T01:55:42Z</dcterms:modified>
</cp:coreProperties>
</file>